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8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</a:t>
            </a:r>
            <a:r>
              <a:rPr lang="ru-RU" sz="4000" b="1" dirty="0" smtClean="0">
                <a:solidFill>
                  <a:srgbClr val="FFFF00"/>
                </a:solidFill>
              </a:rPr>
              <a:t>1</a:t>
            </a:r>
            <a:r>
              <a:rPr lang="en-US" sz="4000" b="1" dirty="0" smtClean="0">
                <a:solidFill>
                  <a:srgbClr val="FFFF00"/>
                </a:solidFill>
              </a:rPr>
              <a:t>0</a:t>
            </a:r>
            <a:endParaRPr lang="ru-RU" sz="4000" b="1" dirty="0">
              <a:solidFill>
                <a:srgbClr val="FFFF00"/>
              </a:solidFill>
            </a:endParaRP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 dirty="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 dirty="0">
                <a:solidFill>
                  <a:srgbClr val="0000CC"/>
                </a:solidFill>
              </a:rPr>
              <a:t>351400 «</a:t>
            </a:r>
            <a:r>
              <a:rPr lang="ru-RU" sz="2400" dirty="0" err="1">
                <a:solidFill>
                  <a:srgbClr val="0000CC"/>
                </a:solidFill>
              </a:rPr>
              <a:t>Пркладная</a:t>
            </a:r>
            <a:r>
              <a:rPr lang="ru-RU" sz="2400" dirty="0">
                <a:solidFill>
                  <a:srgbClr val="0000CC"/>
                </a:solidFill>
              </a:rPr>
              <a:t>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 dirty="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 dirty="0" err="1">
                <a:solidFill>
                  <a:srgbClr val="0000CC"/>
                </a:solidFill>
              </a:rPr>
              <a:t>Большедворский</a:t>
            </a:r>
            <a:r>
              <a:rPr lang="ru-RU" sz="2400" dirty="0">
                <a:solidFill>
                  <a:srgbClr val="0000CC"/>
                </a:solidFill>
              </a:rPr>
              <a:t>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   1. </a:t>
            </a:r>
            <a:r>
              <a:rPr lang="ru-RU" sz="2400" dirty="0" smtClean="0">
                <a:solidFill>
                  <a:schemeClr val="bg1"/>
                </a:solidFill>
              </a:rPr>
              <a:t>Функциональные </a:t>
            </a:r>
            <a:r>
              <a:rPr lang="ru-RU" sz="2400" dirty="0" smtClean="0">
                <a:solidFill>
                  <a:schemeClr val="bg1"/>
                </a:solidFill>
              </a:rPr>
              <a:t>устройства вычислительной сети (узел, рабочая станция, сервер).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2. </a:t>
            </a:r>
            <a:r>
              <a:rPr lang="ru-RU" sz="2400" dirty="0" smtClean="0">
                <a:solidFill>
                  <a:schemeClr val="bg1"/>
                </a:solidFill>
              </a:rPr>
              <a:t>Сетевые </a:t>
            </a:r>
            <a:r>
              <a:rPr lang="ru-RU" sz="2400" dirty="0" smtClean="0">
                <a:solidFill>
                  <a:schemeClr val="bg1"/>
                </a:solidFill>
              </a:rPr>
              <a:t>адаптеры, трансиверы, конверторы</a:t>
            </a:r>
            <a:r>
              <a:rPr lang="ru-RU" sz="2400" dirty="0" smtClean="0">
                <a:solidFill>
                  <a:schemeClr val="bg1"/>
                </a:solidFill>
              </a:rPr>
              <a:t>.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3.</a:t>
            </a:r>
            <a:r>
              <a:rPr lang="ru-RU" sz="2400" dirty="0" smtClean="0">
                <a:solidFill>
                  <a:schemeClr val="bg1"/>
                </a:solidFill>
              </a:rPr>
              <a:t> </a:t>
            </a:r>
            <a:r>
              <a:rPr lang="ru-RU" sz="2400" dirty="0" smtClean="0">
                <a:solidFill>
                  <a:schemeClr val="bg1"/>
                </a:solidFill>
              </a:rPr>
              <a:t>Коммуникационные элементы вычислительной сети (повторитель, мост и коммутатор, </a:t>
            </a:r>
            <a:r>
              <a:rPr lang="ru-RU" sz="2400" dirty="0" err="1" smtClean="0">
                <a:solidFill>
                  <a:schemeClr val="bg1"/>
                </a:solidFill>
              </a:rPr>
              <a:t>маршрутизатор</a:t>
            </a:r>
            <a:r>
              <a:rPr lang="ru-RU" sz="2400" dirty="0" smtClean="0">
                <a:solidFill>
                  <a:schemeClr val="bg1"/>
                </a:solidFill>
              </a:rPr>
              <a:t>, шлюз).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4. </a:t>
            </a:r>
            <a:r>
              <a:rPr lang="ru-RU" sz="2400" dirty="0" smtClean="0">
                <a:solidFill>
                  <a:schemeClr val="bg1"/>
                </a:solidFill>
              </a:rPr>
              <a:t>Межсетевое </a:t>
            </a:r>
            <a:r>
              <a:rPr lang="ru-RU" sz="2400" dirty="0" smtClean="0">
                <a:solidFill>
                  <a:schemeClr val="bg1"/>
                </a:solidFill>
              </a:rPr>
              <a:t>взаимодействие (трансляция протоколов, мультиплексирование, инкапсуляция).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5. </a:t>
            </a:r>
            <a:r>
              <a:rPr lang="ru-RU" sz="2400" dirty="0" smtClean="0">
                <a:solidFill>
                  <a:schemeClr val="bg1"/>
                </a:solidFill>
              </a:rPr>
              <a:t>Сравнение </a:t>
            </a:r>
            <a:r>
              <a:rPr lang="ru-RU" sz="2400" dirty="0" smtClean="0">
                <a:solidFill>
                  <a:schemeClr val="bg1"/>
                </a:solidFill>
              </a:rPr>
              <a:t>устройств для объединения сетей</a:t>
            </a:r>
            <a:r>
              <a:rPr lang="ru-RU" sz="2400" dirty="0" smtClean="0">
                <a:solidFill>
                  <a:schemeClr val="bg1"/>
                </a:solidFill>
              </a:rPr>
              <a:t>.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smtClean="0">
                <a:solidFill>
                  <a:schemeClr val="bg1"/>
                </a:solidFill>
              </a:rPr>
              <a:t> </a:t>
            </a:r>
            <a:r>
              <a:rPr lang="en-US" sz="2400" smtClean="0">
                <a:solidFill>
                  <a:schemeClr val="bg1"/>
                </a:solidFill>
              </a:rPr>
              <a:t>   6.</a:t>
            </a:r>
            <a:r>
              <a:rPr lang="ru-RU" sz="2400" smtClean="0">
                <a:solidFill>
                  <a:schemeClr val="bg1"/>
                </a:solidFill>
              </a:rPr>
              <a:t> </a:t>
            </a:r>
            <a:r>
              <a:rPr lang="ru-RU" sz="2400" dirty="0" smtClean="0">
                <a:solidFill>
                  <a:schemeClr val="bg1"/>
                </a:solidFill>
              </a:rPr>
              <a:t>Функциональное соответствие видов коммуникационного оборудования уровням модели OSI</a:t>
            </a:r>
            <a:r>
              <a:rPr lang="en-US" sz="2400" dirty="0" smtClean="0">
                <a:solidFill>
                  <a:schemeClr val="bg1"/>
                </a:solidFill>
              </a:rPr>
              <a:t>.</a:t>
            </a: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559</TotalTime>
  <Words>235</Words>
  <Application>Microsoft Office PowerPoint</Application>
  <PresentationFormat>Экран (4:3)</PresentationFormat>
  <Paragraphs>39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103</cp:revision>
  <dcterms:created xsi:type="dcterms:W3CDTF">2007-04-22T06:20:01Z</dcterms:created>
  <dcterms:modified xsi:type="dcterms:W3CDTF">2009-01-26T02:34:31Z</dcterms:modified>
</cp:coreProperties>
</file>

<file path=docProps/thumbnail.jpeg>
</file>